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6" r:id="rId4"/>
    <p:sldId id="294" r:id="rId5"/>
    <p:sldId id="258" r:id="rId6"/>
    <p:sldId id="262" r:id="rId7"/>
    <p:sldId id="269" r:id="rId8"/>
    <p:sldId id="259" r:id="rId9"/>
    <p:sldId id="293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Raleway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9" roundtripDataSignature="AMtx7mheOSQwsVESe0yRoNg5okUv7wFK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769EAC-12AE-4C70-9E75-2AD35B8BB96A}">
  <a:tblStyle styleId="{6C769EAC-12AE-4C70-9E75-2AD35B8BB96A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3BA7E4F-0316-46B6-B1FE-089ABF6B02E1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08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49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v-LV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7" name="Google Shape;21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6" name="Google Shape;27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6" name="Google Shape;27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5841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0" name="Google Shape;23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v-LV"/>
              <a:t>5</a:t>
            </a:fld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2" name="Google Shape;25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6" name="Google Shape;29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" name="Google Shape;23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7" name="Google Shape;48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evadslaids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9124"/>
            <a:ext cx="12192000" cy="68871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40"/>
          <p:cNvSpPr txBox="1">
            <a:spLocks noGrp="1"/>
          </p:cNvSpPr>
          <p:nvPr>
            <p:ph type="ctrTitle"/>
          </p:nvPr>
        </p:nvSpPr>
        <p:spPr>
          <a:xfrm>
            <a:off x="5101388" y="1989221"/>
            <a:ext cx="5566611" cy="1520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" name="Google Shape;1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1958" y="523543"/>
            <a:ext cx="9144000" cy="288457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40"/>
          <p:cNvSpPr txBox="1">
            <a:spLocks noGrp="1"/>
          </p:cNvSpPr>
          <p:nvPr>
            <p:ph type="subTitle" idx="1"/>
          </p:nvPr>
        </p:nvSpPr>
        <p:spPr>
          <a:xfrm>
            <a:off x="1524000" y="4235116"/>
            <a:ext cx="9144000" cy="74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40"/>
          <p:cNvSpPr/>
          <p:nvPr/>
        </p:nvSpPr>
        <p:spPr>
          <a:xfrm>
            <a:off x="0" y="5311588"/>
            <a:ext cx="12192000" cy="15464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" name="Google Shape;18;p40"/>
          <p:cNvGrpSpPr/>
          <p:nvPr/>
        </p:nvGrpSpPr>
        <p:grpSpPr>
          <a:xfrm>
            <a:off x="4018779" y="5515383"/>
            <a:ext cx="4154441" cy="1138821"/>
            <a:chOff x="3968608" y="4652963"/>
            <a:chExt cx="4154441" cy="1138821"/>
          </a:xfrm>
        </p:grpSpPr>
        <p:pic>
          <p:nvPicPr>
            <p:cNvPr id="19" name="Google Shape;19;p4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968608" y="4912211"/>
              <a:ext cx="4154441" cy="8795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20;p40"/>
            <p:cNvSpPr txBox="1"/>
            <p:nvPr/>
          </p:nvSpPr>
          <p:spPr>
            <a:xfrm>
              <a:off x="4226735" y="4652963"/>
              <a:ext cx="3738524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lv-LV" sz="10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Projekts Nr. 8.3.1.1/16/I/002 Kompetenču pieeja mācību saturā</a:t>
              </a:r>
              <a:endParaRPr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2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ula_lillā">
  <p:cSld name="Tabula_lillā">
    <p:bg>
      <p:bgPr>
        <a:solidFill>
          <a:schemeClr val="accent1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7"/>
          <p:cNvSpPr txBox="1">
            <a:spLocks noGrp="1"/>
          </p:cNvSpPr>
          <p:nvPr>
            <p:ph type="title"/>
          </p:nvPr>
        </p:nvSpPr>
        <p:spPr>
          <a:xfrm>
            <a:off x="435496" y="417095"/>
            <a:ext cx="8560585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8" name="Google Shape;188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54009" y="6026476"/>
            <a:ext cx="947817" cy="308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ula_Balts_ar_grafiku">
  <p:cSld name="Tabula_Balts_ar_grafiku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8"/>
          <p:cNvSpPr>
            <a:spLocks noGrp="1"/>
          </p:cNvSpPr>
          <p:nvPr>
            <p:ph type="chart" idx="2"/>
          </p:nvPr>
        </p:nvSpPr>
        <p:spPr>
          <a:xfrm>
            <a:off x="1250950" y="2164976"/>
            <a:ext cx="9690100" cy="3610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91" name="Google Shape;191;p78"/>
          <p:cNvSpPr txBox="1">
            <a:spLocks noGrp="1"/>
          </p:cNvSpPr>
          <p:nvPr>
            <p:ph type="title"/>
          </p:nvPr>
        </p:nvSpPr>
        <p:spPr>
          <a:xfrm>
            <a:off x="435496" y="417095"/>
            <a:ext cx="9246386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2" name="Google Shape;192;p78" descr="Image"/>
          <p:cNvPicPr preferRelativeResize="0"/>
          <p:nvPr/>
        </p:nvPicPr>
        <p:blipFill rotWithShape="1">
          <a:blip r:embed="rId2">
            <a:alphaModFix/>
          </a:blip>
          <a:srcRect l="50000"/>
          <a:stretch/>
        </p:blipFill>
        <p:spPr>
          <a:xfrm>
            <a:off x="-1" y="900836"/>
            <a:ext cx="524021" cy="1048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78" descr="Image"/>
          <p:cNvPicPr preferRelativeResize="0"/>
          <p:nvPr/>
        </p:nvPicPr>
        <p:blipFill rotWithShape="1">
          <a:blip r:embed="rId3">
            <a:alphaModFix/>
          </a:blip>
          <a:srcRect l="-5768" t="-9935" r="48099" b="1"/>
          <a:stretch/>
        </p:blipFill>
        <p:spPr>
          <a:xfrm>
            <a:off x="11806518" y="4948518"/>
            <a:ext cx="385482" cy="734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27705" y="6272463"/>
            <a:ext cx="1346062" cy="585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ula_Balts_ar_grafiku_3">
  <p:cSld name="Tabula_Balts_ar_grafiku_3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9"/>
          <p:cNvSpPr>
            <a:spLocks noGrp="1"/>
          </p:cNvSpPr>
          <p:nvPr>
            <p:ph type="chart" idx="2"/>
          </p:nvPr>
        </p:nvSpPr>
        <p:spPr>
          <a:xfrm>
            <a:off x="1250950" y="2164976"/>
            <a:ext cx="9690100" cy="3610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97" name="Google Shape;197;p79"/>
          <p:cNvSpPr txBox="1">
            <a:spLocks noGrp="1"/>
          </p:cNvSpPr>
          <p:nvPr>
            <p:ph type="title"/>
          </p:nvPr>
        </p:nvSpPr>
        <p:spPr>
          <a:xfrm>
            <a:off x="435496" y="417095"/>
            <a:ext cx="9246386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8" name="Google Shape;198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0786" y="6426196"/>
            <a:ext cx="908388" cy="295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79" descr="Image"/>
          <p:cNvPicPr preferRelativeResize="0"/>
          <p:nvPr/>
        </p:nvPicPr>
        <p:blipFill rotWithShape="1">
          <a:blip r:embed="rId3">
            <a:alphaModFix/>
          </a:blip>
          <a:srcRect t="-4616" r="48100"/>
          <a:stretch/>
        </p:blipFill>
        <p:spPr>
          <a:xfrm>
            <a:off x="11845076" y="1344706"/>
            <a:ext cx="346924" cy="699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79" descr="Image"/>
          <p:cNvPicPr preferRelativeResize="0"/>
          <p:nvPr/>
        </p:nvPicPr>
        <p:blipFill rotWithShape="1">
          <a:blip r:embed="rId4">
            <a:alphaModFix/>
          </a:blip>
          <a:srcRect l="89977" t="-24924"/>
          <a:stretch/>
        </p:blipFill>
        <p:spPr>
          <a:xfrm>
            <a:off x="0" y="5149850"/>
            <a:ext cx="971202" cy="1019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7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27705" y="6272463"/>
            <a:ext cx="1346062" cy="585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ula_lillā_atbalstītāji">
  <p:cSld name="Tabula_lillā_atbalstītāji">
    <p:bg>
      <p:bgPr>
        <a:solidFill>
          <a:schemeClr val="accen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0"/>
          <p:cNvSpPr/>
          <p:nvPr/>
        </p:nvSpPr>
        <p:spPr>
          <a:xfrm>
            <a:off x="10186988" y="6272463"/>
            <a:ext cx="1427496" cy="5855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80"/>
          <p:cNvSpPr txBox="1">
            <a:spLocks noGrp="1"/>
          </p:cNvSpPr>
          <p:nvPr>
            <p:ph type="title"/>
          </p:nvPr>
        </p:nvSpPr>
        <p:spPr>
          <a:xfrm>
            <a:off x="435496" y="417095"/>
            <a:ext cx="8533692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5" name="Google Shape;205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0786" y="6426196"/>
            <a:ext cx="908388" cy="29544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80"/>
          <p:cNvSpPr/>
          <p:nvPr/>
        </p:nvSpPr>
        <p:spPr>
          <a:xfrm>
            <a:off x="0" y="5662863"/>
            <a:ext cx="12192000" cy="11951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83529" y="6067037"/>
            <a:ext cx="908388" cy="294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18569" y="5803200"/>
            <a:ext cx="966690" cy="96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8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53224" y="6124237"/>
            <a:ext cx="1031136" cy="29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8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60892" y="6157653"/>
            <a:ext cx="1192249" cy="257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zā_tabula_lillā">
  <p:cSld name="Mazā_tabula_lillā">
    <p:bg>
      <p:bgPr>
        <a:solidFill>
          <a:schemeClr val="accen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81"/>
          <p:cNvSpPr txBox="1">
            <a:spLocks noGrp="1"/>
          </p:cNvSpPr>
          <p:nvPr>
            <p:ph type="title"/>
          </p:nvPr>
        </p:nvSpPr>
        <p:spPr>
          <a:xfrm>
            <a:off x="435496" y="417095"/>
            <a:ext cx="8560586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13" name="Google Shape;213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54009" y="6026476"/>
            <a:ext cx="947817" cy="308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kšs_Ja_Nepieciešams">
  <p:cSld name="Tukšs_Ja_Nepieciešams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1"/>
          <p:cNvSpPr/>
          <p:nvPr/>
        </p:nvSpPr>
        <p:spPr>
          <a:xfrm>
            <a:off x="10757647" y="497541"/>
            <a:ext cx="1434353" cy="64208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41"/>
          <p:cNvSpPr/>
          <p:nvPr/>
        </p:nvSpPr>
        <p:spPr>
          <a:xfrm>
            <a:off x="0" y="5311588"/>
            <a:ext cx="12192000" cy="15464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41"/>
          <p:cNvSpPr txBox="1">
            <a:spLocks noGrp="1"/>
          </p:cNvSpPr>
          <p:nvPr>
            <p:ph type="title"/>
          </p:nvPr>
        </p:nvSpPr>
        <p:spPr>
          <a:xfrm>
            <a:off x="2550619" y="1855693"/>
            <a:ext cx="7090763" cy="1573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1"/>
          <p:cNvSpPr txBox="1">
            <a:spLocks noGrp="1"/>
          </p:cNvSpPr>
          <p:nvPr>
            <p:ph type="body" idx="1"/>
          </p:nvPr>
        </p:nvSpPr>
        <p:spPr>
          <a:xfrm>
            <a:off x="2550619" y="3523129"/>
            <a:ext cx="7090763" cy="147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26" name="Google Shape;26;p41"/>
          <p:cNvPicPr preferRelativeResize="0"/>
          <p:nvPr/>
        </p:nvPicPr>
        <p:blipFill rotWithShape="1">
          <a:blip r:embed="rId2">
            <a:alphaModFix/>
          </a:blip>
          <a:srcRect l="49729" t="971"/>
          <a:stretch/>
        </p:blipFill>
        <p:spPr>
          <a:xfrm>
            <a:off x="10851777" y="597102"/>
            <a:ext cx="1207896" cy="5155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oogle Shape;27;p41"/>
          <p:cNvGrpSpPr/>
          <p:nvPr/>
        </p:nvGrpSpPr>
        <p:grpSpPr>
          <a:xfrm>
            <a:off x="4018779" y="5515383"/>
            <a:ext cx="4154441" cy="1138821"/>
            <a:chOff x="3968608" y="4652963"/>
            <a:chExt cx="4154441" cy="1138821"/>
          </a:xfrm>
        </p:grpSpPr>
        <p:pic>
          <p:nvPicPr>
            <p:cNvPr id="28" name="Google Shape;28;p4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968608" y="4912211"/>
              <a:ext cx="4154441" cy="8795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" name="Google Shape;29;p41"/>
            <p:cNvSpPr txBox="1"/>
            <p:nvPr/>
          </p:nvSpPr>
          <p:spPr>
            <a:xfrm>
              <a:off x="4226735" y="4652963"/>
              <a:ext cx="3738524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lv-LV" sz="10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Projekts Nr. 8.3.1.1/16/I/002 Kompetenču pieeja mācību saturā</a:t>
              </a:r>
              <a:endParaRPr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tbalstītāji_ar_ES_joslu">
  <p:cSld name="Atbalstītāji_ar_ES_joslu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Google Shape;31;p42"/>
          <p:cNvCxnSpPr/>
          <p:nvPr/>
        </p:nvCxnSpPr>
        <p:spPr>
          <a:xfrm>
            <a:off x="2518611" y="4235116"/>
            <a:ext cx="7347284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2" name="Google Shape;32;p42"/>
          <p:cNvGrpSpPr/>
          <p:nvPr/>
        </p:nvGrpSpPr>
        <p:grpSpPr>
          <a:xfrm>
            <a:off x="4115032" y="4574904"/>
            <a:ext cx="4154441" cy="1138821"/>
            <a:chOff x="3968608" y="4652963"/>
            <a:chExt cx="4154441" cy="1138821"/>
          </a:xfrm>
        </p:grpSpPr>
        <p:pic>
          <p:nvPicPr>
            <p:cNvPr id="33" name="Google Shape;33;p4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968608" y="4912211"/>
              <a:ext cx="4154441" cy="8795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" name="Google Shape;34;p42"/>
            <p:cNvSpPr txBox="1"/>
            <p:nvPr/>
          </p:nvSpPr>
          <p:spPr>
            <a:xfrm>
              <a:off x="4226735" y="4652963"/>
              <a:ext cx="3738524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lv-LV" sz="10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Projekts Nr. 8.3.1.1/16/I/002 Kompetenču pieeja mācību saturā</a:t>
              </a:r>
              <a:endParaRPr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dalošais_Lillā">
  <p:cSld name="Sadalošais_Lillā">
    <p:bg>
      <p:bgPr>
        <a:solidFill>
          <a:schemeClr val="accen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3"/>
          <p:cNvSpPr txBox="1">
            <a:spLocks noGrp="1"/>
          </p:cNvSpPr>
          <p:nvPr>
            <p:ph type="title"/>
          </p:nvPr>
        </p:nvSpPr>
        <p:spPr>
          <a:xfrm>
            <a:off x="3523129" y="1801905"/>
            <a:ext cx="5163671" cy="1573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3"/>
          <p:cNvSpPr txBox="1">
            <a:spLocks noGrp="1"/>
          </p:cNvSpPr>
          <p:nvPr>
            <p:ph type="body" idx="1"/>
          </p:nvPr>
        </p:nvSpPr>
        <p:spPr>
          <a:xfrm>
            <a:off x="3523129" y="3523129"/>
            <a:ext cx="5163671" cy="147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38" name="Google Shape;38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1925" y="5978350"/>
            <a:ext cx="947817" cy="308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ksts" type="obj">
  <p:cSld name="OBJECT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6"/>
          <p:cNvSpPr txBox="1">
            <a:spLocks noGrp="1"/>
          </p:cNvSpPr>
          <p:nvPr>
            <p:ph type="title"/>
          </p:nvPr>
        </p:nvSpPr>
        <p:spPr>
          <a:xfrm>
            <a:off x="435497" y="417095"/>
            <a:ext cx="8580166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46"/>
          <p:cNvSpPr txBox="1">
            <a:spLocks noGrp="1"/>
          </p:cNvSpPr>
          <p:nvPr>
            <p:ph type="body" idx="1"/>
          </p:nvPr>
        </p:nvSpPr>
        <p:spPr>
          <a:xfrm>
            <a:off x="1892968" y="2261937"/>
            <a:ext cx="7122695" cy="391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0" name="Google Shape;50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27705" y="6272463"/>
            <a:ext cx="1346062" cy="585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ksts_bullet_points">
  <p:cSld name="1_Teksts_bullet_points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0"/>
          <p:cNvSpPr txBox="1">
            <a:spLocks noGrp="1"/>
          </p:cNvSpPr>
          <p:nvPr>
            <p:ph type="title"/>
          </p:nvPr>
        </p:nvSpPr>
        <p:spPr>
          <a:xfrm>
            <a:off x="435497" y="417095"/>
            <a:ext cx="8547138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50"/>
          <p:cNvSpPr txBox="1">
            <a:spLocks noGrp="1"/>
          </p:cNvSpPr>
          <p:nvPr>
            <p:ph type="body" idx="1"/>
          </p:nvPr>
        </p:nvSpPr>
        <p:spPr>
          <a:xfrm>
            <a:off x="1299411" y="2053389"/>
            <a:ext cx="9785683" cy="370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chemeClr val="accent1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>
                <a:solidFill>
                  <a:schemeClr val="accen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>
                <a:solidFill>
                  <a:schemeClr val="accent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>
                <a:solidFill>
                  <a:schemeClr val="accent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6" name="Google Shape;66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27705" y="6272463"/>
            <a:ext cx="1346062" cy="585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ksts_lillā">
  <p:cSld name="1_Teksts_lillā">
    <p:bg>
      <p:bgPr>
        <a:solidFill>
          <a:schemeClr val="accent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3"/>
          <p:cNvSpPr txBox="1">
            <a:spLocks noGrp="1"/>
          </p:cNvSpPr>
          <p:nvPr>
            <p:ph type="title"/>
          </p:nvPr>
        </p:nvSpPr>
        <p:spPr>
          <a:xfrm>
            <a:off x="435497" y="417095"/>
            <a:ext cx="8580166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3"/>
          <p:cNvSpPr txBox="1">
            <a:spLocks noGrp="1"/>
          </p:cNvSpPr>
          <p:nvPr>
            <p:ph type="body" idx="1"/>
          </p:nvPr>
        </p:nvSpPr>
        <p:spPr>
          <a:xfrm>
            <a:off x="1892968" y="2261937"/>
            <a:ext cx="7122695" cy="391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8" name="Google Shape;78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54009" y="6026476"/>
            <a:ext cx="947817" cy="308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ldies!">
  <p:cSld name="Paldies!">
    <p:bg>
      <p:bgPr>
        <a:solidFill>
          <a:schemeClr val="accen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5"/>
          <p:cNvSpPr txBox="1">
            <a:spLocks noGrp="1"/>
          </p:cNvSpPr>
          <p:nvPr>
            <p:ph type="title"/>
          </p:nvPr>
        </p:nvSpPr>
        <p:spPr>
          <a:xfrm>
            <a:off x="3514165" y="2642347"/>
            <a:ext cx="5163671" cy="1573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75"/>
          <p:cNvSpPr txBox="1">
            <a:spLocks noGrp="1"/>
          </p:cNvSpPr>
          <p:nvPr>
            <p:ph type="body" idx="1"/>
          </p:nvPr>
        </p:nvSpPr>
        <p:spPr>
          <a:xfrm>
            <a:off x="3513932" y="4397375"/>
            <a:ext cx="5164137" cy="142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>
                <a:solidFill>
                  <a:schemeClr val="lt2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8" name="Google Shape;178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1925" y="5978350"/>
            <a:ext cx="947817" cy="308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tbalstitaji_Slaidos">
  <p:cSld name="Atbalstitaji_Slaidos">
    <p:bg>
      <p:bgPr>
        <a:solidFill>
          <a:schemeClr val="accent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6"/>
          <p:cNvSpPr txBox="1">
            <a:spLocks noGrp="1"/>
          </p:cNvSpPr>
          <p:nvPr>
            <p:ph type="title"/>
          </p:nvPr>
        </p:nvSpPr>
        <p:spPr>
          <a:xfrm>
            <a:off x="2550619" y="1855693"/>
            <a:ext cx="7090763" cy="1573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76"/>
          <p:cNvSpPr txBox="1">
            <a:spLocks noGrp="1"/>
          </p:cNvSpPr>
          <p:nvPr>
            <p:ph type="body" idx="1"/>
          </p:nvPr>
        </p:nvSpPr>
        <p:spPr>
          <a:xfrm>
            <a:off x="2550619" y="3523129"/>
            <a:ext cx="7090763" cy="147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p76"/>
          <p:cNvSpPr/>
          <p:nvPr/>
        </p:nvSpPr>
        <p:spPr>
          <a:xfrm>
            <a:off x="0" y="5717894"/>
            <a:ext cx="12192000" cy="114010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76"/>
          <p:cNvPicPr preferRelativeResize="0"/>
          <p:nvPr/>
        </p:nvPicPr>
        <p:blipFill rotWithShape="1">
          <a:blip r:embed="rId2">
            <a:alphaModFix/>
          </a:blip>
          <a:srcRect l="49729" t="971"/>
          <a:stretch/>
        </p:blipFill>
        <p:spPr>
          <a:xfrm>
            <a:off x="10506466" y="6053328"/>
            <a:ext cx="1207896" cy="515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6808" y="6115556"/>
            <a:ext cx="1170827" cy="336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61438" y="6137168"/>
            <a:ext cx="1601135" cy="346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9"/>
          <p:cNvSpPr txBox="1">
            <a:spLocks noGrp="1"/>
          </p:cNvSpPr>
          <p:nvPr>
            <p:ph type="title"/>
          </p:nvPr>
        </p:nvSpPr>
        <p:spPr>
          <a:xfrm>
            <a:off x="403412" y="365125"/>
            <a:ext cx="109503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9"/>
          <p:cNvSpPr txBox="1">
            <a:spLocks noGrp="1"/>
          </p:cNvSpPr>
          <p:nvPr>
            <p:ph type="body" idx="1"/>
          </p:nvPr>
        </p:nvSpPr>
        <p:spPr>
          <a:xfrm>
            <a:off x="1075764" y="2178423"/>
            <a:ext cx="10278035" cy="3998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  <p:sldLayoutId id="2147483659" r:id="rId6"/>
    <p:sldLayoutId id="2147483662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"/>
          <p:cNvSpPr txBox="1">
            <a:spLocks noGrp="1"/>
          </p:cNvSpPr>
          <p:nvPr>
            <p:ph type="ctrTitle"/>
          </p:nvPr>
        </p:nvSpPr>
        <p:spPr>
          <a:xfrm>
            <a:off x="5101388" y="1989221"/>
            <a:ext cx="5566611" cy="1520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lv-LV" dirty="0">
                <a:latin typeface="Arial"/>
                <a:ea typeface="Arial"/>
                <a:cs typeface="Arial"/>
                <a:sym typeface="Arial"/>
              </a:rPr>
              <a:t>KLASES</a:t>
            </a:r>
            <a:br>
              <a:rPr lang="lv-LV" dirty="0">
                <a:latin typeface="Arial"/>
                <a:ea typeface="Arial"/>
                <a:cs typeface="Arial"/>
                <a:sym typeface="Arial"/>
              </a:rPr>
            </a:br>
            <a:br>
              <a:rPr lang="lv-LV" dirty="0"/>
            </a:br>
            <a:r>
              <a:rPr lang="lv-LV" dirty="0">
                <a:latin typeface="Arial"/>
                <a:ea typeface="Arial"/>
                <a:cs typeface="Arial"/>
                <a:sym typeface="Arial"/>
              </a:rPr>
              <a:t>Anita Līva</a:t>
            </a:r>
            <a:br>
              <a:rPr lang="lv-LV" dirty="0">
                <a:latin typeface="Arial"/>
                <a:ea typeface="Arial"/>
                <a:cs typeface="Arial"/>
                <a:sym typeface="Arial"/>
              </a:rPr>
            </a:br>
            <a:r>
              <a:rPr lang="lv-LV" dirty="0">
                <a:latin typeface="Arial"/>
                <a:ea typeface="Arial"/>
                <a:cs typeface="Arial"/>
                <a:sym typeface="Arial"/>
              </a:rPr>
              <a:t>Marina Juzova</a:t>
            </a:r>
            <a:endParaRPr dirty="0"/>
          </a:p>
        </p:txBody>
      </p:sp>
      <p:sp>
        <p:nvSpPr>
          <p:cNvPr id="220" name="Google Shape;220;p1"/>
          <p:cNvSpPr txBox="1">
            <a:spLocks noGrp="1"/>
          </p:cNvSpPr>
          <p:nvPr>
            <p:ph type="subTitle" idx="1"/>
          </p:nvPr>
        </p:nvSpPr>
        <p:spPr>
          <a:xfrm>
            <a:off x="1524000" y="4235116"/>
            <a:ext cx="9144000" cy="74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lv-LV" dirty="0"/>
              <a:t>www.skola2030.lv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lv-LV" dirty="0"/>
              <a:t>facebook.com/Skola2030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>
            <a:spLocks noGrp="1"/>
          </p:cNvSpPr>
          <p:nvPr>
            <p:ph type="title"/>
          </p:nvPr>
        </p:nvSpPr>
        <p:spPr>
          <a:xfrm>
            <a:off x="2550619" y="1855693"/>
            <a:ext cx="7090763" cy="1573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lv-LV" b="0" dirty="0">
                <a:latin typeface="Arial"/>
                <a:ea typeface="Arial"/>
                <a:cs typeface="Arial"/>
                <a:sym typeface="Arial"/>
              </a:rPr>
              <a:t>Objektorientētajā programmēšanā strādā ar klasēm un objektiem</a:t>
            </a:r>
            <a:endParaRPr dirty="0"/>
          </a:p>
        </p:txBody>
      </p:sp>
      <p:sp>
        <p:nvSpPr>
          <p:cNvPr id="226" name="Google Shape;226;p2"/>
          <p:cNvSpPr txBox="1">
            <a:spLocks noGrp="1"/>
          </p:cNvSpPr>
          <p:nvPr>
            <p:ph type="body" idx="1"/>
          </p:nvPr>
        </p:nvSpPr>
        <p:spPr>
          <a:xfrm>
            <a:off x="2550619" y="3523129"/>
            <a:ext cx="7090763" cy="147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lv-LV" dirty="0"/>
              <a:t>OOP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1"/>
          <p:cNvSpPr txBox="1">
            <a:spLocks noGrp="1"/>
          </p:cNvSpPr>
          <p:nvPr>
            <p:ph type="title"/>
          </p:nvPr>
        </p:nvSpPr>
        <p:spPr>
          <a:xfrm>
            <a:off x="435497" y="417095"/>
            <a:ext cx="8547138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lv-LV" dirty="0"/>
              <a:t>Klase</a:t>
            </a:r>
            <a:endParaRPr dirty="0"/>
          </a:p>
        </p:txBody>
      </p:sp>
      <p:sp>
        <p:nvSpPr>
          <p:cNvPr id="279" name="Google Shape;279;p11"/>
          <p:cNvSpPr txBox="1">
            <a:spLocks noGrp="1"/>
          </p:cNvSpPr>
          <p:nvPr>
            <p:ph type="body" idx="1"/>
          </p:nvPr>
        </p:nvSpPr>
        <p:spPr>
          <a:xfrm>
            <a:off x="1299411" y="2053389"/>
            <a:ext cx="9785683" cy="370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lv-LV" dirty="0"/>
              <a:t>Kā sagatave vai prototips, vispārējs apraksts, pēc kura veido objektus.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lv-LV" dirty="0"/>
              <a:t>Klase savieno kopā datus un darbības, datus sauc par atribūtiem, īpašībām vai laukiem. Darbības sauc par metodēm vai funkcijām.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lv-LV" dirty="0"/>
              <a:t>Klasi veido izmantojot atslēgvārdu class.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lv-LV" dirty="0"/>
              <a:t>Atribūtiem/laukiem tiek klāt izmantojot punktu Klase.attributs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endParaRPr lang="lv-LV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1"/>
          <p:cNvSpPr txBox="1">
            <a:spLocks noGrp="1"/>
          </p:cNvSpPr>
          <p:nvPr>
            <p:ph type="title"/>
          </p:nvPr>
        </p:nvSpPr>
        <p:spPr>
          <a:xfrm>
            <a:off x="435497" y="417095"/>
            <a:ext cx="8547138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lv-LV" dirty="0"/>
              <a:t>Kāpēc izmanto klasi?</a:t>
            </a:r>
            <a:endParaRPr dirty="0"/>
          </a:p>
        </p:txBody>
      </p:sp>
      <p:sp>
        <p:nvSpPr>
          <p:cNvPr id="279" name="Google Shape;279;p11"/>
          <p:cNvSpPr txBox="1">
            <a:spLocks noGrp="1"/>
          </p:cNvSpPr>
          <p:nvPr>
            <p:ph type="body" idx="1"/>
          </p:nvPr>
        </p:nvSpPr>
        <p:spPr>
          <a:xfrm>
            <a:off x="1299411" y="2053389"/>
            <a:ext cx="9785683" cy="370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lv-LV" dirty="0"/>
              <a:t>Ja ir ļoti daudz veidojamo objektu, bet tie visi ir viena tipa.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lv-LV" dirty="0"/>
              <a:t>Piemēram, grib izveidot dārzu un tajā sastādīt 100 kokus.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lv-LV" dirty="0"/>
              <a:t>Lai katram kokam atsevišķi neveidotu jaunu objektu, izveido koka vispārējo aprakstu ar 3 galvenajām daļām: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endParaRPr dirty="0"/>
          </a:p>
        </p:txBody>
      </p:sp>
      <p:grpSp>
        <p:nvGrpSpPr>
          <p:cNvPr id="4" name="Google Shape;402;p29">
            <a:extLst>
              <a:ext uri="{FF2B5EF4-FFF2-40B4-BE49-F238E27FC236}">
                <a16:creationId xmlns:a16="http://schemas.microsoft.com/office/drawing/2014/main" id="{8C138838-C28E-4E72-B9D2-AD6F38E26B32}"/>
              </a:ext>
            </a:extLst>
          </p:cNvPr>
          <p:cNvGrpSpPr/>
          <p:nvPr/>
        </p:nvGrpSpPr>
        <p:grpSpPr>
          <a:xfrm>
            <a:off x="853054" y="3906252"/>
            <a:ext cx="7803454" cy="2437194"/>
            <a:chOff x="3073" y="402240"/>
            <a:chExt cx="7803454" cy="2437194"/>
          </a:xfrm>
        </p:grpSpPr>
        <p:sp>
          <p:nvSpPr>
            <p:cNvPr id="5" name="Google Shape;403;p29">
              <a:extLst>
                <a:ext uri="{FF2B5EF4-FFF2-40B4-BE49-F238E27FC236}">
                  <a16:creationId xmlns:a16="http://schemas.microsoft.com/office/drawing/2014/main" id="{C91C33ED-26A3-44A0-B0CB-53DA7014D214}"/>
                </a:ext>
              </a:extLst>
            </p:cNvPr>
            <p:cNvSpPr/>
            <p:nvPr/>
          </p:nvSpPr>
          <p:spPr>
            <a:xfrm>
              <a:off x="3073" y="402240"/>
              <a:ext cx="2438579" cy="2437194"/>
            </a:xfrm>
            <a:prstGeom prst="flowChartConnector">
              <a:avLst/>
            </a:prstGeom>
            <a:solidFill>
              <a:srgbClr val="F59C3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404;p29">
              <a:extLst>
                <a:ext uri="{FF2B5EF4-FFF2-40B4-BE49-F238E27FC236}">
                  <a16:creationId xmlns:a16="http://schemas.microsoft.com/office/drawing/2014/main" id="{A636223E-6894-4B0A-BF0B-52743FFD3F58}"/>
                </a:ext>
              </a:extLst>
            </p:cNvPr>
            <p:cNvSpPr txBox="1"/>
            <p:nvPr/>
          </p:nvSpPr>
          <p:spPr>
            <a:xfrm>
              <a:off x="360195" y="759159"/>
              <a:ext cx="1724335" cy="17233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lv-LV" sz="2000" b="1" u="sng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Nosaukums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lv-LV" sz="2000" b="1" dirty="0">
                  <a:solidFill>
                    <a:schemeClr val="lt1"/>
                  </a:solidFill>
                </a:rPr>
                <a:t>Koka nosaukums</a:t>
              </a:r>
              <a:endParaRPr dirty="0"/>
            </a:p>
          </p:txBody>
        </p:sp>
        <p:sp>
          <p:nvSpPr>
            <p:cNvPr id="7" name="Google Shape;405;p29">
              <a:extLst>
                <a:ext uri="{FF2B5EF4-FFF2-40B4-BE49-F238E27FC236}">
                  <a16:creationId xmlns:a16="http://schemas.microsoft.com/office/drawing/2014/main" id="{4FEEEEDA-A8DE-4D9A-8CC9-A0D404CFC9CC}"/>
                </a:ext>
              </a:extLst>
            </p:cNvPr>
            <p:cNvSpPr/>
            <p:nvPr/>
          </p:nvSpPr>
          <p:spPr>
            <a:xfrm>
              <a:off x="2685511" y="402240"/>
              <a:ext cx="2438579" cy="2437194"/>
            </a:xfrm>
            <a:prstGeom prst="flowChartConnector">
              <a:avLst/>
            </a:prstGeom>
            <a:solidFill>
              <a:srgbClr val="00B4A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406;p29">
              <a:extLst>
                <a:ext uri="{FF2B5EF4-FFF2-40B4-BE49-F238E27FC236}">
                  <a16:creationId xmlns:a16="http://schemas.microsoft.com/office/drawing/2014/main" id="{4836C4C3-3E91-4547-930D-C69AB70D9B81}"/>
                </a:ext>
              </a:extLst>
            </p:cNvPr>
            <p:cNvSpPr txBox="1"/>
            <p:nvPr/>
          </p:nvSpPr>
          <p:spPr>
            <a:xfrm>
              <a:off x="3042633" y="759159"/>
              <a:ext cx="1724335" cy="17233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lv-LV" sz="2000" b="1" u="sng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Atribūti/lauki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lv-LV" sz="2000" b="1" dirty="0">
                  <a:solidFill>
                    <a:schemeClr val="lt1"/>
                  </a:solidFill>
                </a:rPr>
                <a:t>Koka_tips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lv-LV" sz="20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Koka_veids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endParaRPr dirty="0"/>
            </a:p>
          </p:txBody>
        </p:sp>
        <p:sp>
          <p:nvSpPr>
            <p:cNvPr id="9" name="Google Shape;407;p29">
              <a:extLst>
                <a:ext uri="{FF2B5EF4-FFF2-40B4-BE49-F238E27FC236}">
                  <a16:creationId xmlns:a16="http://schemas.microsoft.com/office/drawing/2014/main" id="{7B801794-2944-4EEC-8CEB-4FD64F6AADFB}"/>
                </a:ext>
              </a:extLst>
            </p:cNvPr>
            <p:cNvSpPr/>
            <p:nvPr/>
          </p:nvSpPr>
          <p:spPr>
            <a:xfrm>
              <a:off x="5367948" y="402240"/>
              <a:ext cx="2438579" cy="2437194"/>
            </a:xfrm>
            <a:prstGeom prst="flowChartConnector">
              <a:avLst/>
            </a:prstGeom>
            <a:solidFill>
              <a:srgbClr val="7C51A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408;p29">
              <a:extLst>
                <a:ext uri="{FF2B5EF4-FFF2-40B4-BE49-F238E27FC236}">
                  <a16:creationId xmlns:a16="http://schemas.microsoft.com/office/drawing/2014/main" id="{9B8E1A61-4DD0-4D52-A59A-6DDF1B642C22}"/>
                </a:ext>
              </a:extLst>
            </p:cNvPr>
            <p:cNvSpPr txBox="1"/>
            <p:nvPr/>
          </p:nvSpPr>
          <p:spPr>
            <a:xfrm>
              <a:off x="5725070" y="759159"/>
              <a:ext cx="1724335" cy="17233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lv-LV" sz="2000" b="1" u="sng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Darbības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lv-LV" sz="2000" b="1" dirty="0">
                  <a:solidFill>
                    <a:schemeClr val="lt1"/>
                  </a:solidFill>
                </a:rPr>
                <a:t>Augt()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8667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580885-9123-43C8-9FC5-8DB1376E35B1}"/>
              </a:ext>
            </a:extLst>
          </p:cNvPr>
          <p:cNvSpPr/>
          <p:nvPr/>
        </p:nvSpPr>
        <p:spPr>
          <a:xfrm>
            <a:off x="4812631" y="1267326"/>
            <a:ext cx="2133600" cy="2390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v-LV" dirty="0"/>
              <a:t>Klase KOKS</a:t>
            </a:r>
          </a:p>
          <a:p>
            <a:pPr algn="ctr"/>
            <a:r>
              <a:rPr lang="lv-LV" dirty="0"/>
              <a:t>_______________</a:t>
            </a:r>
          </a:p>
          <a:p>
            <a:pPr algn="ctr"/>
            <a:r>
              <a:rPr lang="lv-LV" dirty="0"/>
              <a:t>Attribūti/lauki:</a:t>
            </a:r>
          </a:p>
          <a:p>
            <a:pPr algn="ctr"/>
            <a:r>
              <a:rPr lang="lv-LV" dirty="0"/>
              <a:t>Koka_tips</a:t>
            </a:r>
          </a:p>
          <a:p>
            <a:pPr algn="ctr"/>
            <a:r>
              <a:rPr lang="lv-LV" dirty="0"/>
              <a:t>Koka_veids</a:t>
            </a:r>
          </a:p>
          <a:p>
            <a:pPr algn="ctr"/>
            <a:r>
              <a:rPr lang="lv-LV" dirty="0"/>
              <a:t>_______________</a:t>
            </a:r>
          </a:p>
          <a:p>
            <a:pPr algn="ctr"/>
            <a:r>
              <a:rPr lang="lv-LV" dirty="0"/>
              <a:t>Augt()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8A86FDD-6763-449A-891C-BBF0CFC27BC3}"/>
              </a:ext>
            </a:extLst>
          </p:cNvPr>
          <p:cNvSpPr/>
          <p:nvPr/>
        </p:nvSpPr>
        <p:spPr>
          <a:xfrm>
            <a:off x="1989221" y="641684"/>
            <a:ext cx="1411705" cy="10908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v-LV" dirty="0"/>
              <a:t>KOKS 1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ADDFEF-B400-41D5-ADFD-C335F3855166}"/>
              </a:ext>
            </a:extLst>
          </p:cNvPr>
          <p:cNvSpPr/>
          <p:nvPr/>
        </p:nvSpPr>
        <p:spPr>
          <a:xfrm>
            <a:off x="7499683" y="1187115"/>
            <a:ext cx="1411705" cy="10908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v-LV" dirty="0"/>
              <a:t>KOKS 99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FFFE30B-4EFB-405D-86C7-02BBD83CAE93}"/>
              </a:ext>
            </a:extLst>
          </p:cNvPr>
          <p:cNvSpPr/>
          <p:nvPr/>
        </p:nvSpPr>
        <p:spPr>
          <a:xfrm>
            <a:off x="9031705" y="3112168"/>
            <a:ext cx="1411705" cy="10908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v-LV" dirty="0"/>
              <a:t>KOKS 100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EAEC522-E1F2-4A34-B7D1-86787C992870}"/>
              </a:ext>
            </a:extLst>
          </p:cNvPr>
          <p:cNvSpPr/>
          <p:nvPr/>
        </p:nvSpPr>
        <p:spPr>
          <a:xfrm>
            <a:off x="2454443" y="3882187"/>
            <a:ext cx="1411705" cy="10908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v-LV" dirty="0"/>
              <a:t>KOKS 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7FAF71E-273E-47A2-86EC-0185644C0A2A}"/>
              </a:ext>
            </a:extLst>
          </p:cNvPr>
          <p:cNvSpPr/>
          <p:nvPr/>
        </p:nvSpPr>
        <p:spPr>
          <a:xfrm>
            <a:off x="577516" y="2711115"/>
            <a:ext cx="1411705" cy="10908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v-LV" dirty="0"/>
              <a:t>KOKS 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0BAC2C-6B79-4759-8BB0-E62762DCC961}"/>
              </a:ext>
            </a:extLst>
          </p:cNvPr>
          <p:cNvCxnSpPr>
            <a:stCxn id="4" idx="3"/>
          </p:cNvCxnSpPr>
          <p:nvPr/>
        </p:nvCxnSpPr>
        <p:spPr>
          <a:xfrm>
            <a:off x="3400926" y="1187116"/>
            <a:ext cx="1411705" cy="882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31F5F7F-6C74-45B8-A5CA-756AF9B87F59}"/>
              </a:ext>
            </a:extLst>
          </p:cNvPr>
          <p:cNvCxnSpPr>
            <a:stCxn id="8" idx="3"/>
          </p:cNvCxnSpPr>
          <p:nvPr/>
        </p:nvCxnSpPr>
        <p:spPr>
          <a:xfrm flipV="1">
            <a:off x="1989221" y="2462463"/>
            <a:ext cx="2983832" cy="794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EB6A6A-A681-4DD8-810B-65FB0F9C4DA4}"/>
              </a:ext>
            </a:extLst>
          </p:cNvPr>
          <p:cNvCxnSpPr/>
          <p:nvPr/>
        </p:nvCxnSpPr>
        <p:spPr>
          <a:xfrm flipV="1">
            <a:off x="3866148" y="2711115"/>
            <a:ext cx="1090863" cy="1171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4C79E39-B320-48E4-BC76-7050A6500C3F}"/>
              </a:ext>
            </a:extLst>
          </p:cNvPr>
          <p:cNvCxnSpPr>
            <a:stCxn id="5" idx="1"/>
          </p:cNvCxnSpPr>
          <p:nvPr/>
        </p:nvCxnSpPr>
        <p:spPr>
          <a:xfrm flipH="1">
            <a:off x="6946231" y="1732547"/>
            <a:ext cx="553452" cy="545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97038D4-202C-4247-A237-6E7EB649CE02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6946231" y="2859505"/>
            <a:ext cx="2085474" cy="798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7"/>
          <p:cNvSpPr txBox="1">
            <a:spLocks noGrp="1"/>
          </p:cNvSpPr>
          <p:nvPr>
            <p:ph type="title"/>
          </p:nvPr>
        </p:nvSpPr>
        <p:spPr>
          <a:xfrm>
            <a:off x="435497" y="417095"/>
            <a:ext cx="8580166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v-LV" sz="2600" dirty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Klases instance – objektu deklarācija</a:t>
            </a:r>
            <a:endParaRPr dirty="0"/>
          </a:p>
        </p:txBody>
      </p:sp>
      <p:sp>
        <p:nvSpPr>
          <p:cNvPr id="255" name="Google Shape;255;p7"/>
          <p:cNvSpPr txBox="1">
            <a:spLocks noGrp="1"/>
          </p:cNvSpPr>
          <p:nvPr>
            <p:ph type="body" idx="1"/>
          </p:nvPr>
        </p:nvSpPr>
        <p:spPr>
          <a:xfrm>
            <a:off x="573050" y="1706725"/>
            <a:ext cx="10111500" cy="44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endParaRPr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lv-LV" b="1" dirty="0"/>
              <a:t>Tad kad izveido klases objektu, tiek izveidota klases instance (konkrēts 1 gadījums).</a:t>
            </a:r>
            <a:endParaRPr b="1"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endParaRPr i="1" dirty="0"/>
          </a:p>
          <a:p>
            <a:pPr marL="45720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lv-LV" dirty="0"/>
              <a:t>Piemēram, veido:</a:t>
            </a:r>
          </a:p>
          <a:p>
            <a:pPr marL="45720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lang="lv-LV" dirty="0"/>
          </a:p>
          <a:p>
            <a:pPr marL="45720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lv-LV" dirty="0"/>
              <a:t>koku 1 ar koka tipu: kļava, koka veidu: lapu koks, un metodi Augt()</a:t>
            </a:r>
          </a:p>
          <a:p>
            <a:pPr indent="-381000" algn="just">
              <a:buFont typeface="Arial"/>
              <a:buChar char="●"/>
            </a:pPr>
            <a:r>
              <a:rPr lang="lv-LV" dirty="0"/>
              <a:t>koku 2 ar koka tipu: egle, koka veidu: skuju koks, un metodi Augt()</a:t>
            </a:r>
          </a:p>
          <a:p>
            <a:pPr indent="-381000" algn="just">
              <a:buFont typeface="Arial"/>
              <a:buChar char="●"/>
            </a:pPr>
            <a:r>
              <a:rPr lang="lv-LV" dirty="0"/>
              <a:t>… utt. līdz kokam 100</a:t>
            </a:r>
          </a:p>
          <a:p>
            <a:pPr indent="-381000" algn="just">
              <a:buFont typeface="Arial"/>
              <a:buChar char="●"/>
            </a:pPr>
            <a:endParaRPr lang="lv-LV" dirty="0"/>
          </a:p>
          <a:p>
            <a:pPr indent="-381000" algn="just">
              <a:buFont typeface="Arial"/>
              <a:buChar char="●"/>
            </a:pPr>
            <a:r>
              <a:rPr lang="lv-LV" dirty="0"/>
              <a:t>Kopā ir daudz koku, bet tie nebūs visi vienādi.</a:t>
            </a:r>
          </a:p>
          <a:p>
            <a:pPr marL="45720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"/>
          <p:cNvSpPr txBox="1">
            <a:spLocks noGrp="1"/>
          </p:cNvSpPr>
          <p:nvPr>
            <p:ph type="title"/>
          </p:nvPr>
        </p:nvSpPr>
        <p:spPr>
          <a:xfrm>
            <a:off x="435497" y="417095"/>
            <a:ext cx="8580166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lv-LV" dirty="0"/>
              <a:t>Klases instances veidošana</a:t>
            </a:r>
            <a:endParaRPr dirty="0"/>
          </a:p>
        </p:txBody>
      </p:sp>
      <p:sp>
        <p:nvSpPr>
          <p:cNvPr id="299" name="Google Shape;299;p14"/>
          <p:cNvSpPr txBox="1">
            <a:spLocks noGrp="1"/>
          </p:cNvSpPr>
          <p:nvPr>
            <p:ph type="body" idx="1"/>
          </p:nvPr>
        </p:nvSpPr>
        <p:spPr>
          <a:xfrm>
            <a:off x="1892968" y="1267326"/>
            <a:ext cx="7122695" cy="391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lv-LV" dirty="0"/>
              <a:t>Class Koks: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lv-LV" dirty="0"/>
              <a:t>	lauks1 = koka_tips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lv-LV" dirty="0"/>
              <a:t>	lauks2 = koka_veids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lang="lv-LV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lv-LV" dirty="0"/>
              <a:t>	# Metode jeb funkcija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lv-LV" dirty="0"/>
              <a:t>	def drukat(self):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lv-LV" dirty="0"/>
              <a:t>		print("Koka tips: ", self.lauks1)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lv-LV" dirty="0"/>
              <a:t>		print("Koka veids: ", self.lauks2)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lv-LV" dirty="0"/>
              <a:t>#objekta instance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lv-LV" dirty="0"/>
              <a:t>Liepa = Koks()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lang="lv-LV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lv-LV" dirty="0"/>
              <a:t>#Piekļūšana klases atribūtiem caur objektiem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lv-LV" dirty="0"/>
              <a:t>print(Liepa.lauks1)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"/>
          <p:cNvSpPr txBox="1">
            <a:spLocks noGrp="1"/>
          </p:cNvSpPr>
          <p:nvPr>
            <p:ph type="title"/>
          </p:nvPr>
        </p:nvSpPr>
        <p:spPr>
          <a:xfrm>
            <a:off x="3523129" y="1801905"/>
            <a:ext cx="5163671" cy="1573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lv-LV" dirty="0"/>
              <a:t>Atslēgvārds self</a:t>
            </a:r>
            <a:endParaRPr dirty="0"/>
          </a:p>
        </p:txBody>
      </p:sp>
      <p:sp>
        <p:nvSpPr>
          <p:cNvPr id="237" name="Google Shape;237;p4"/>
          <p:cNvSpPr txBox="1">
            <a:spLocks noGrp="1"/>
          </p:cNvSpPr>
          <p:nvPr>
            <p:ph type="body" idx="1"/>
          </p:nvPr>
        </p:nvSpPr>
        <p:spPr>
          <a:xfrm>
            <a:off x="3523129" y="3523129"/>
            <a:ext cx="5163671" cy="147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lv-LV" dirty="0"/>
              <a:t>Python tas ir obligāts veidojot klases metodes, self ir līdzīgs norādei C++ un Java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8"/>
          <p:cNvSpPr txBox="1">
            <a:spLocks noGrp="1"/>
          </p:cNvSpPr>
          <p:nvPr>
            <p:ph type="title"/>
          </p:nvPr>
        </p:nvSpPr>
        <p:spPr>
          <a:xfrm>
            <a:off x="3514165" y="2642347"/>
            <a:ext cx="5163671" cy="1573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lv-LV" dirty="0"/>
              <a:t>Paldies! </a:t>
            </a:r>
            <a:endParaRPr dirty="0"/>
          </a:p>
        </p:txBody>
      </p:sp>
      <p:sp>
        <p:nvSpPr>
          <p:cNvPr id="490" name="Google Shape;490;p38"/>
          <p:cNvSpPr txBox="1">
            <a:spLocks noGrp="1"/>
          </p:cNvSpPr>
          <p:nvPr>
            <p:ph type="body" idx="1"/>
          </p:nvPr>
        </p:nvSpPr>
        <p:spPr>
          <a:xfrm>
            <a:off x="3513932" y="4397375"/>
            <a:ext cx="5164137" cy="142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</a:pPr>
            <a:r>
              <a:rPr lang="lv-LV" dirty="0"/>
              <a:t>www.skola2030.lv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</a:pPr>
            <a:r>
              <a:rPr lang="lv-LV" dirty="0"/>
              <a:t>facebook.com/Skola2030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kola2030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C51A0"/>
      </a:accent1>
      <a:accent2>
        <a:srgbClr val="F89C33"/>
      </a:accent2>
      <a:accent3>
        <a:srgbClr val="00B4A4"/>
      </a:accent3>
      <a:accent4>
        <a:srgbClr val="F96C4B"/>
      </a:accent4>
      <a:accent5>
        <a:srgbClr val="65BAE8"/>
      </a:accent5>
      <a:accent6>
        <a:srgbClr val="22A862"/>
      </a:accent6>
      <a:hlink>
        <a:srgbClr val="7C51A0"/>
      </a:hlink>
      <a:folHlink>
        <a:srgbClr val="F89C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1900</TotalTime>
  <Words>346</Words>
  <Application>Microsoft Office PowerPoint</Application>
  <PresentationFormat>Widescreen</PresentationFormat>
  <Paragraphs>64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Arial</vt:lpstr>
      <vt:lpstr>Raleway</vt:lpstr>
      <vt:lpstr>Office Theme</vt:lpstr>
      <vt:lpstr>KLASES  Anita Līva Marina Juzova</vt:lpstr>
      <vt:lpstr>Objektorientētajā programmēšanā strādā ar klasēm un objektiem</vt:lpstr>
      <vt:lpstr>Klase</vt:lpstr>
      <vt:lpstr>Kāpēc izmanto klasi?</vt:lpstr>
      <vt:lpstr>PowerPoint Presentation</vt:lpstr>
      <vt:lpstr>Klases instance – objektu deklarācija</vt:lpstr>
      <vt:lpstr>Klases instances veidošana</vt:lpstr>
      <vt:lpstr>Atslēgvārds self</vt:lpstr>
      <vt:lpstr>Paldies!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PROJEKTA DARBA SEMINĀRS 2019.gada 5.jūnijā  Runātāja vārds</dc:title>
  <dc:creator>Digna Degtjarova</dc:creator>
  <cp:lastModifiedBy>Anita Līva</cp:lastModifiedBy>
  <cp:revision>11</cp:revision>
  <dcterms:created xsi:type="dcterms:W3CDTF">2018-12-14T15:14:07Z</dcterms:created>
  <dcterms:modified xsi:type="dcterms:W3CDTF">2022-03-21T23:21:03Z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0x01010067E88174C1AD6648A7014A85443960BE</vt:lpwstr>
  </property>
  <property fmtid="{D5CDD505-2E9C-101B-9397-08002B2CF9AE}" pid="3" name="AuthorIds_UIVersion_2560">
    <vt:lpwstr>230</vt:lpwstr>
  </property>
</Properties>
</file>